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8.wmf" ContentType="image/x-wmf"/>
  <Override PartName="/ppt/media/image12.png" ContentType="image/png"/>
  <Override PartName="/ppt/media/image11.wmf" ContentType="image/x-wmf"/>
  <Override PartName="/ppt/media/image26.png" ContentType="image/png"/>
  <Override PartName="/ppt/media/image9.wmf" ContentType="image/x-wmf"/>
  <Override PartName="/ppt/media/image10.wmf" ContentType="image/x-wmf"/>
  <Override PartName="/ppt/media/image25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6.png" ContentType="image/png"/>
  <Override PartName="/ppt/media/image14.wmf" ContentType="image/x-wmf"/>
  <Override PartName="/ppt/media/image5.wmf" ContentType="image/x-wmf"/>
  <Override PartName="/ppt/media/image4.wmf" ContentType="image/x-wmf"/>
  <Override PartName="/ppt/media/image28.png" ContentType="image/png"/>
  <Override PartName="/ppt/media/image15.wmf" ContentType="image/x-wmf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3.wmf" ContentType="image/x-wmf"/>
  <Override PartName="/ppt/media/image21.png" ContentType="image/png"/>
  <Override PartName="/ppt/media/image19.png" ContentType="image/png"/>
  <Override PartName="/ppt/media/image17.png" ContentType="image/png"/>
  <Override PartName="/ppt/media/image16.wmf" ContentType="image/x-wmf"/>
  <Override PartName="/ppt/media/image1.wmf" ContentType="image/x-wmf"/>
  <Override PartName="/ppt/media/image2.wmf" ContentType="image/x-wm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39C3BA7-8F08-4D2B-A59F-AFFD5826044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3880" cy="449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2C05F2-97E0-4C0C-9D30-A9BCD3DD0E5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4080" cy="342108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8480" cy="4106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67079E-6A3C-4CAD-81E6-4B5F540BE7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366BA3-09C2-46D9-90EF-616793B30F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D381B8-1242-41CF-AECF-0312133ABD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8CA4A3-F9E7-4A97-B509-99F5C85D9C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0276AE-2E6C-4EFE-ABBF-D5C8D1F333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44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4007B6-05D7-4564-989B-5792B828EC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63EFBC-15E8-449C-960B-5040344963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D92340-DE7A-4DB3-9CD7-DDC18F1AA3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E9E6D4-DBC7-4F20-9548-D4108FB59D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CB1E44-9F5B-4A13-8970-E2AE1F8083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670C88-A21D-48DF-B29D-59637E12F65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A00E80-6D64-4F08-9CB9-83F1E7C15ED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EF3FBA-1716-4A01-9E8A-2822D96BA9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F6F464-0268-4243-B2FD-F81D2DF144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D99D40-06F6-4829-A43E-7DE08031D2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02498C-7689-472B-B529-23869E9D4A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16BD33-86D7-4E88-A29F-89668BA574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44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B7B069-86A1-4971-9DEB-C970CD6026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773771-337E-42D6-8EF3-A204E66C77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0DC026-D41A-40DC-AE5C-E82AE90EFC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11E022-18E8-4D7D-B935-0028E41710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63724E-B85B-4444-99F6-571F96F749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09DED6-D054-4F6D-8401-4750A6B1A80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581A66-ADEE-4641-BEE9-126957BEF4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5DD6C5D-39E2-4DE1-9778-63A684A3DF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147CF0-2AD4-4EB2-A5F6-94B0A326B2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C8BBA50-76AF-48A9-A589-BEB75316DB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0B071DF-6B29-41C1-A625-EE6E3AD000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893E9E-0586-4337-8968-1F5C78D6D8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44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1ADB1D7-6762-4877-9219-8133180996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98F1A0E-35AB-4DB3-B25B-AC70AD1EF9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718F748-1454-44FC-9B33-62447CDD4E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DA662AE-BC1F-42D1-BF16-52ED5D3A56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4ACAF9-D7B6-4E99-8C4B-E295C29D44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59F808E-6FC8-483D-9EB3-C893FEDF4E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089529-C729-4FC0-8B7A-87C4A492478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89FD67B-018B-4F73-AE5A-05E071BDDA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A315BF1-39AF-42E0-A540-27E4E40AAF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D76E575-9533-4CF2-8AE8-61228F1705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276D4F8-06BB-4F26-BFE5-F14428362C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497872D-1C4E-4BB0-A828-5E6897E5B9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44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014380B-2F08-4BE1-839B-52DC5E7A05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A64CCB3-FBCC-416B-A972-21A77F4FA4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508648A-7A46-47B4-B5D2-6BF5ECEC52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A86765A-38C1-4F48-BB38-5A43331102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50CA7CB-9588-483F-8CAD-3AC566BE9F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1AB895C-B07B-485D-88FA-17BB6353889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44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CA01B26-62FF-4404-AEAB-140F64C0E7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8756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580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2E7F32C5-AD04-4771-A3AA-1F72E618E14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580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8756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580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B4D9466-F194-43E8-8F52-7829591BE23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580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8756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2580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E491770-6F1B-4AF8-B249-7C9C508DA8D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2580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0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5800" cy="42300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8756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2580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A2649712-2F69-49B4-B6E9-54F676A22AB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25800" cy="4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7" Type="http://schemas.openxmlformats.org/officeDocument/2006/relationships/image" Target="../media/image16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7160" cy="684468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4480" cy="1461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3960" cy="43801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685800" y="1416600"/>
            <a:ext cx="7539840" cy="21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linear system has eigenvalues -2+3i, and -2-3i. The initial response of the system will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Be constant for any initial condition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Exhibit decaying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Exhibit diverging (growing) oscillation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Grow exponentially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Decay exponentially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5444280" y="2514600"/>
            <a:ext cx="20170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5 + 6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334400" cy="238680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4612680" cy="4111200"/>
          </a:xfrm>
          <a:prstGeom prst="rect">
            <a:avLst/>
          </a:prstGeom>
          <a:ln w="0">
            <a:noFill/>
          </a:ln>
        </p:spPr>
      </p:pic>
      <p:sp>
        <p:nvSpPr>
          <p:cNvPr id="268" name=""/>
          <p:cNvSpPr/>
          <p:nvPr/>
        </p:nvSpPr>
        <p:spPr>
          <a:xfrm>
            <a:off x="965160" y="5597280"/>
            <a:ext cx="20034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5486400" y="4800600"/>
            <a:ext cx="20293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MC7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989360" y="0"/>
            <a:ext cx="5551560" cy="456912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914400" y="4572000"/>
            <a:ext cx="4464720" cy="16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q does this response correspond to?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[   1,   0,    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[   0,   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[0.5,   0,    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4800600" y="5112720"/>
            <a:ext cx="170496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[  0,  -1, 0.5]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[0.5,   0,  -1]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a conventional aircraft flies into a thermal updraft, which of the following best describes its response?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A) A phugoid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B) A short period oscillation only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C) A phugoid oscillation that quickly decays, followed by a short period oscillation that decays more slowly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D) A short-period oscillation that decays quickly, followed by a phugoid oscillation that decays more slowly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228600" y="1737000"/>
            <a:ext cx="4908240" cy="3747240"/>
          </a:xfrm>
          <a:prstGeom prst="rect">
            <a:avLst/>
          </a:prstGeom>
          <a:ln w="0">
            <a:noFill/>
          </a:ln>
        </p:spPr>
      </p:pic>
      <p:sp>
        <p:nvSpPr>
          <p:cNvPr id="278" name=""/>
          <p:cNvSpPr/>
          <p:nvPr/>
        </p:nvSpPr>
        <p:spPr>
          <a:xfrm>
            <a:off x="5456520" y="1600200"/>
            <a:ext cx="34567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True or False: Based on the root locus to the left, moving the CG backwards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increases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the natural frequency of the short period mode.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True: CG back → increase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False: CG back → decrease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5715000" y="4341240"/>
            <a:ext cx="31982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CG back → h increasing → Kn is decreasing → decrease in natural frequency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722880" y="1714680"/>
            <a:ext cx="7770240" cy="2626920"/>
          </a:xfrm>
          <a:prstGeom prst="rect">
            <a:avLst/>
          </a:prstGeom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1364040" y="4572000"/>
            <a:ext cx="670932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TRUE: dihedral effect for (a) is less positive or more negative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FALSE: dihedral effect for (b) is less positive or more negative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TF-5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57200" y="1582560"/>
            <a:ext cx="77709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TRUE or FALSE. If all of the eigenvalues of the longitudinal dynamics matrix, A_lon, of a conventional aircraft have real components less than 0 (i.e. they are in the left half-plane) then we can conclude with certainty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that the aircraft is stable.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1371600" y="3615120"/>
            <a:ext cx="10173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A.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9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1793520" y="1483560"/>
            <a:ext cx="5977800" cy="4458960"/>
          </a:xfrm>
          <a:prstGeom prst="rect">
            <a:avLst/>
          </a:prstGeom>
          <a:ln w="0">
            <a:noFill/>
          </a:ln>
        </p:spPr>
      </p:pic>
      <p:sp>
        <p:nvSpPr>
          <p:cNvPr id="288" name=""/>
          <p:cNvSpPr/>
          <p:nvPr/>
        </p:nvSpPr>
        <p:spPr>
          <a:xfrm>
            <a:off x="1466640" y="3886200"/>
            <a:ext cx="325800" cy="16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1091160" y="1417320"/>
            <a:ext cx="23241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Consider the system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3429000" y="1143000"/>
            <a:ext cx="1886040" cy="999720"/>
          </a:xfrm>
          <a:prstGeom prst="rect">
            <a:avLst/>
          </a:prstGeom>
          <a:ln w="0">
            <a:noFill/>
          </a:ln>
        </p:spPr>
      </p:pic>
      <p:sp>
        <p:nvSpPr>
          <p:cNvPr id="292" name=""/>
          <p:cNvSpPr/>
          <p:nvPr/>
        </p:nvSpPr>
        <p:spPr>
          <a:xfrm>
            <a:off x="1143000" y="2514600"/>
            <a:ext cx="6395040" cy="18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best describes the step response of the system?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Exponentially converging towards 1/2 with time constant 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Decaying oscillations with damping ratio of 1/sqrt(2)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 Exponentially converging towards 0 with time constant 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D) Exponentially diverging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E) Exponentially converging towards 1/2 with time constant ½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618120" y="1828800"/>
            <a:ext cx="6379920" cy="29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(Participation only)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latin typeface="Arial"/>
              </a:rPr>
              <a:t>How long was the longest manned flight (in the atmosphere)?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Select highest without going over.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A) 48 Hours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B) 1 Week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C) 1 Month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D) 1 Year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E) One Decade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1680" cy="727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3" name="TextBox 2"/>
          <p:cNvSpPr/>
          <p:nvPr/>
        </p:nvSpPr>
        <p:spPr>
          <a:xfrm>
            <a:off x="1292400" y="2444400"/>
            <a:ext cx="64191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1680" cy="727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TextBox 5"/>
          <p:cNvSpPr/>
          <p:nvPr/>
        </p:nvSpPr>
        <p:spPr>
          <a:xfrm>
            <a:off x="4545000" y="1454400"/>
            <a:ext cx="43318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796920" cy="115308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09600" cy="29700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1828800" y="3657600"/>
            <a:ext cx="5480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1680" cy="727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0" name="TextBox 5"/>
          <p:cNvSpPr/>
          <p:nvPr/>
        </p:nvSpPr>
        <p:spPr>
          <a:xfrm>
            <a:off x="4545000" y="837360"/>
            <a:ext cx="43318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796920" cy="115308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09600" cy="297000"/>
          </a:xfrm>
          <a:prstGeom prst="rect">
            <a:avLst/>
          </a:prstGeom>
          <a:ln w="0">
            <a:noFill/>
          </a:ln>
        </p:spPr>
      </p:pic>
      <p:sp>
        <p:nvSpPr>
          <p:cNvPr id="233" name="TextBox 7"/>
          <p:cNvSpPr/>
          <p:nvPr/>
        </p:nvSpPr>
        <p:spPr>
          <a:xfrm>
            <a:off x="3200400" y="5244120"/>
            <a:ext cx="27450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4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68120" y="4311000"/>
            <a:ext cx="2837520" cy="766440"/>
          </a:xfrm>
          <a:prstGeom prst="rect">
            <a:avLst/>
          </a:prstGeom>
          <a:ln w="9525">
            <a:noFill/>
          </a:ln>
        </p:spPr>
      </p:pic>
      <p:sp>
        <p:nvSpPr>
          <p:cNvPr id="235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29040" y="3958200"/>
            <a:ext cx="2837520" cy="766440"/>
          </a:xfrm>
          <a:prstGeom prst="rect">
            <a:avLst/>
          </a:prstGeom>
          <a:ln w="9525">
            <a:noFill/>
          </a:ln>
        </p:spPr>
      </p:pic>
      <p:sp>
        <p:nvSpPr>
          <p:cNvPr id="239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Box 18"/>
          <p:cNvSpPr/>
          <p:nvPr/>
        </p:nvSpPr>
        <p:spPr>
          <a:xfrm>
            <a:off x="371880" y="2408400"/>
            <a:ext cx="85989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3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09600" cy="297000"/>
          </a:xfrm>
          <a:prstGeom prst="rect">
            <a:avLst/>
          </a:prstGeom>
          <a:ln w="0">
            <a:noFill/>
          </a:ln>
        </p:spPr>
      </p:pic>
      <p:sp>
        <p:nvSpPr>
          <p:cNvPr id="244" name="Rectangle 4"/>
          <p:cNvSpPr/>
          <p:nvPr/>
        </p:nvSpPr>
        <p:spPr>
          <a:xfrm>
            <a:off x="225000" y="2307600"/>
            <a:ext cx="8746200" cy="3881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5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09600" cy="23328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09600" cy="233280"/>
          </a:xfrm>
          <a:prstGeom prst="rect">
            <a:avLst/>
          </a:prstGeom>
          <a:ln w="0">
            <a:noFill/>
          </a:ln>
        </p:spPr>
      </p:pic>
      <p:sp>
        <p:nvSpPr>
          <p:cNvPr id="247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2080" cy="110808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1828800" y="3886200"/>
            <a:ext cx="10134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5240" cy="470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38600" cy="457308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3886200" y="3429000"/>
            <a:ext cx="20170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3680" cy="388116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4799880" y="3657600"/>
            <a:ext cx="20170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3480" cy="11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343080" y="1828800"/>
            <a:ext cx="8568000" cy="349128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5715000" y="3810240"/>
            <a:ext cx="20170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Answer: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43663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2025-04-29T12:52:14Z</dcterms:modified>
  <cp:revision>352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